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30" r:id="rId6"/>
    <p:sldId id="334" r:id="rId7"/>
    <p:sldId id="331" r:id="rId8"/>
    <p:sldId id="332"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3144A2-B72A-2D20-50F9-0A439A6119C0}"/>
              </a:ext>
            </a:extLst>
          </p:cNvPr>
          <p:cNvSpPr/>
          <p:nvPr/>
        </p:nvSpPr>
        <p:spPr>
          <a:xfrm>
            <a:off x="0" y="0"/>
            <a:ext cx="12192000" cy="6857999"/>
          </a:xfrm>
          <a:prstGeom prst="rect">
            <a:avLst/>
          </a:prstGeom>
          <a:ln w="2603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useBgFill="1">
        <p:nvSpPr>
          <p:cNvPr id="27" name="Rectangle 2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4010AF38-26DF-48B3-952C-4A9091D6863C}"/>
              </a:ext>
            </a:extLst>
          </p:cNvPr>
          <p:cNvSpPr>
            <a:spLocks noGrp="1"/>
          </p:cNvSpPr>
          <p:nvPr>
            <p:ph type="ctrTitle"/>
          </p:nvPr>
        </p:nvSpPr>
        <p:spPr>
          <a:xfrm>
            <a:off x="0" y="639097"/>
            <a:ext cx="8008219" cy="3686015"/>
          </a:xfrm>
        </p:spPr>
        <p:txBody>
          <a:bodyPr>
            <a:normAutofit/>
          </a:bodyPr>
          <a:lstStyle/>
          <a:p>
            <a:r>
              <a:rPr lang="en-US" sz="7400" dirty="0" err="1"/>
              <a:t>Khoj</a:t>
            </a:r>
            <a:r>
              <a:rPr lang="en-US" sz="7400" dirty="0"/>
              <a:t> Newsletter</a:t>
            </a:r>
          </a:p>
        </p:txBody>
      </p:sp>
      <p:sp>
        <p:nvSpPr>
          <p:cNvPr id="3" name="Subtitle 2">
            <a:extLst>
              <a:ext uri="{FF2B5EF4-FFF2-40B4-BE49-F238E27FC236}">
                <a16:creationId xmlns:a16="http://schemas.microsoft.com/office/drawing/2014/main" id="{37FC2D8F-56D2-4ADF-B439-0E09E7C37894}"/>
              </a:ext>
            </a:extLst>
          </p:cNvPr>
          <p:cNvSpPr>
            <a:spLocks noGrp="1"/>
          </p:cNvSpPr>
          <p:nvPr>
            <p:ph type="subTitle" idx="1"/>
          </p:nvPr>
        </p:nvSpPr>
        <p:spPr>
          <a:xfrm>
            <a:off x="110939" y="4672739"/>
            <a:ext cx="6269347" cy="1021498"/>
          </a:xfrm>
        </p:spPr>
        <p:txBody>
          <a:bodyPr>
            <a:normAutofit fontScale="47500" lnSpcReduction="20000"/>
          </a:bodyPr>
          <a:lstStyle/>
          <a:p>
            <a:r>
              <a:rPr lang="en-US" sz="5400" dirty="0">
                <a:solidFill>
                  <a:schemeClr val="tx1">
                    <a:lumMod val="85000"/>
                    <a:lumOff val="15000"/>
                  </a:schemeClr>
                </a:solidFill>
              </a:rPr>
              <a:t>Grade: 8A</a:t>
            </a:r>
          </a:p>
          <a:p>
            <a:r>
              <a:rPr lang="en-US" sz="5400" dirty="0">
                <a:solidFill>
                  <a:schemeClr val="tx1">
                    <a:lumMod val="85000"/>
                    <a:lumOff val="15000"/>
                  </a:schemeClr>
                </a:solidFill>
              </a:rPr>
              <a:t>November 03, 2022</a:t>
            </a:r>
          </a:p>
          <a:p>
            <a:endParaRPr lang="en-US" sz="5400" dirty="0">
              <a:solidFill>
                <a:schemeClr val="tx1">
                  <a:lumMod val="85000"/>
                  <a:lumOff val="15000"/>
                </a:schemeClr>
              </a:solidFill>
            </a:endParaRPr>
          </a:p>
        </p:txBody>
      </p:sp>
      <p:cxnSp>
        <p:nvCxnSpPr>
          <p:cNvPr id="29" name="Straight Connector 2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AC96E-AA33-4309-B51D-072F59E6EC0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pic>
        <p:nvPicPr>
          <p:cNvPr id="7" name="Picture 6">
            <a:extLst>
              <a:ext uri="{FF2B5EF4-FFF2-40B4-BE49-F238E27FC236}">
                <a16:creationId xmlns:a16="http://schemas.microsoft.com/office/drawing/2014/main" id="{6B8C47AB-2A23-AC7C-6F02-4F600D6372DF}"/>
              </a:ext>
            </a:extLst>
          </p:cNvPr>
          <p:cNvPicPr>
            <a:picLocks noChangeAspect="1"/>
          </p:cNvPicPr>
          <p:nvPr/>
        </p:nvPicPr>
        <p:blipFill>
          <a:blip r:embed="rId4"/>
          <a:stretch>
            <a:fillRect/>
          </a:stretch>
        </p:blipFill>
        <p:spPr>
          <a:xfrm>
            <a:off x="1538957" y="142839"/>
            <a:ext cx="5429529" cy="1390721"/>
          </a:xfrm>
          <a:prstGeom prst="rect">
            <a:avLst/>
          </a:prstGeom>
        </p:spPr>
      </p:pic>
    </p:spTree>
    <p:extLst>
      <p:ext uri="{BB962C8B-B14F-4D97-AF65-F5344CB8AC3E}">
        <p14:creationId xmlns:p14="http://schemas.microsoft.com/office/powerpoint/2010/main" val="391274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534563-64A6-8F07-71B2-E5520575DFB3}"/>
              </a:ext>
            </a:extLst>
          </p:cNvPr>
          <p:cNvSpPr/>
          <p:nvPr/>
        </p:nvSpPr>
        <p:spPr>
          <a:xfrm>
            <a:off x="0" y="0"/>
            <a:ext cx="12192000" cy="6857999"/>
          </a:xfrm>
          <a:prstGeom prst="rect">
            <a:avLst/>
          </a:prstGeom>
          <a:ln w="2603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E0E838F0-42CA-6B61-6ECE-B976A868C2C9}"/>
              </a:ext>
            </a:extLst>
          </p:cNvPr>
          <p:cNvPicPr>
            <a:picLocks noChangeAspect="1"/>
          </p:cNvPicPr>
          <p:nvPr/>
        </p:nvPicPr>
        <p:blipFill>
          <a:blip r:embed="rId2"/>
          <a:stretch>
            <a:fillRect/>
          </a:stretch>
        </p:blipFill>
        <p:spPr>
          <a:xfrm>
            <a:off x="234217" y="221380"/>
            <a:ext cx="7456375" cy="5592280"/>
          </a:xfrm>
          <a:prstGeom prst="rect">
            <a:avLst/>
          </a:prstGeom>
        </p:spPr>
      </p:pic>
      <p:sp>
        <p:nvSpPr>
          <p:cNvPr id="7" name="TextBox 6">
            <a:extLst>
              <a:ext uri="{FF2B5EF4-FFF2-40B4-BE49-F238E27FC236}">
                <a16:creationId xmlns:a16="http://schemas.microsoft.com/office/drawing/2014/main" id="{9D5DF0BE-36FD-2496-8383-B79003163F34}"/>
              </a:ext>
            </a:extLst>
          </p:cNvPr>
          <p:cNvSpPr txBox="1"/>
          <p:nvPr/>
        </p:nvSpPr>
        <p:spPr>
          <a:xfrm>
            <a:off x="234217" y="5874163"/>
            <a:ext cx="7589520" cy="830997"/>
          </a:xfrm>
          <a:prstGeom prst="rect">
            <a:avLst/>
          </a:prstGeom>
          <a:noFill/>
        </p:spPr>
        <p:txBody>
          <a:bodyPr wrap="square" rtlCol="0">
            <a:spAutoFit/>
          </a:bodyPr>
          <a:lstStyle/>
          <a:p>
            <a:pPr algn="ctr"/>
            <a:r>
              <a:rPr lang="en-US" sz="2400" dirty="0"/>
              <a:t>Starting the session with recapitulation </a:t>
            </a:r>
          </a:p>
          <a:p>
            <a:pPr algn="ctr"/>
            <a:r>
              <a:rPr lang="en-US" sz="2400" dirty="0"/>
              <a:t>on Revolt of 1857</a:t>
            </a:r>
            <a:endParaRPr lang="en-IN" sz="2400" dirty="0"/>
          </a:p>
        </p:txBody>
      </p:sp>
      <p:sp>
        <p:nvSpPr>
          <p:cNvPr id="17" name="TextBox 16">
            <a:extLst>
              <a:ext uri="{FF2B5EF4-FFF2-40B4-BE49-F238E27FC236}">
                <a16:creationId xmlns:a16="http://schemas.microsoft.com/office/drawing/2014/main" id="{709331D9-BD22-538C-1951-54D249A76F1B}"/>
              </a:ext>
            </a:extLst>
          </p:cNvPr>
          <p:cNvSpPr txBox="1"/>
          <p:nvPr/>
        </p:nvSpPr>
        <p:spPr>
          <a:xfrm>
            <a:off x="7796470" y="5920330"/>
            <a:ext cx="4194210" cy="461665"/>
          </a:xfrm>
          <a:prstGeom prst="rect">
            <a:avLst/>
          </a:prstGeom>
          <a:noFill/>
        </p:spPr>
        <p:txBody>
          <a:bodyPr wrap="square" rtlCol="0">
            <a:spAutoFit/>
          </a:bodyPr>
          <a:lstStyle/>
          <a:p>
            <a:pPr algn="ctr"/>
            <a:endParaRPr lang="en-IN" sz="2400" dirty="0"/>
          </a:p>
        </p:txBody>
      </p:sp>
      <p:sp>
        <p:nvSpPr>
          <p:cNvPr id="2" name="TextBox 1">
            <a:extLst>
              <a:ext uri="{FF2B5EF4-FFF2-40B4-BE49-F238E27FC236}">
                <a16:creationId xmlns:a16="http://schemas.microsoft.com/office/drawing/2014/main" id="{4C34B6CB-8866-6EC3-82E0-5CE5AD5E20BD}"/>
              </a:ext>
            </a:extLst>
          </p:cNvPr>
          <p:cNvSpPr txBox="1"/>
          <p:nvPr/>
        </p:nvSpPr>
        <p:spPr>
          <a:xfrm>
            <a:off x="8057954" y="221380"/>
            <a:ext cx="3701726" cy="6555641"/>
          </a:xfrm>
          <a:prstGeom prst="rect">
            <a:avLst/>
          </a:prstGeom>
          <a:noFill/>
        </p:spPr>
        <p:txBody>
          <a:bodyPr wrap="square" rtlCol="0">
            <a:spAutoFit/>
          </a:bodyPr>
          <a:lstStyle/>
          <a:p>
            <a:r>
              <a:rPr lang="en-US" sz="2800" b="0" i="0" dirty="0">
                <a:solidFill>
                  <a:srgbClr val="222222"/>
                </a:solidFill>
                <a:effectLst/>
                <a:latin typeface="Calibri" panose="020F0502020204030204" pitchFamily="34" charset="0"/>
              </a:rPr>
              <a:t>The students of 8A began their day with a context setting in Chandni Chowk. They were asked to imagine themselves as British who have just suppressed the revolt. They then discussed what their plans would be in order to change the city for political outcomes in their </a:t>
            </a:r>
            <a:r>
              <a:rPr lang="en-US" sz="2800" b="0" i="0" dirty="0" err="1">
                <a:solidFill>
                  <a:srgbClr val="222222"/>
                </a:solidFill>
                <a:effectLst/>
                <a:latin typeface="Calibri" panose="020F0502020204030204" pitchFamily="34" charset="0"/>
              </a:rPr>
              <a:t>favour</a:t>
            </a:r>
            <a:r>
              <a:rPr lang="en-US" sz="2800" b="0" i="0" dirty="0">
                <a:solidFill>
                  <a:srgbClr val="222222"/>
                </a:solidFill>
                <a:effectLst/>
                <a:latin typeface="Calibri" panose="020F0502020204030204" pitchFamily="34" charset="0"/>
              </a:rPr>
              <a:t>.</a:t>
            </a:r>
          </a:p>
          <a:p>
            <a:endParaRPr lang="en-IN" sz="2800" dirty="0"/>
          </a:p>
        </p:txBody>
      </p:sp>
    </p:spTree>
    <p:extLst>
      <p:ext uri="{BB962C8B-B14F-4D97-AF65-F5344CB8AC3E}">
        <p14:creationId xmlns:p14="http://schemas.microsoft.com/office/powerpoint/2010/main" val="4201478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534563-64A6-8F07-71B2-E5520575DFB3}"/>
              </a:ext>
            </a:extLst>
          </p:cNvPr>
          <p:cNvSpPr/>
          <p:nvPr/>
        </p:nvSpPr>
        <p:spPr>
          <a:xfrm>
            <a:off x="0" y="0"/>
            <a:ext cx="12192000" cy="6857999"/>
          </a:xfrm>
          <a:prstGeom prst="rect">
            <a:avLst/>
          </a:prstGeom>
          <a:ln w="2603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9D5DF0BE-36FD-2496-8383-B79003163F34}"/>
              </a:ext>
            </a:extLst>
          </p:cNvPr>
          <p:cNvSpPr txBox="1"/>
          <p:nvPr/>
        </p:nvSpPr>
        <p:spPr>
          <a:xfrm>
            <a:off x="234218" y="221379"/>
            <a:ext cx="7427492" cy="6555641"/>
          </a:xfrm>
          <a:prstGeom prst="rect">
            <a:avLst/>
          </a:prstGeom>
          <a:noFill/>
        </p:spPr>
        <p:txBody>
          <a:bodyPr wrap="square" rtlCol="0">
            <a:spAutoFit/>
          </a:bodyPr>
          <a:lstStyle/>
          <a:p>
            <a:r>
              <a:rPr lang="en-US" sz="2800" b="0" i="0" dirty="0">
                <a:solidFill>
                  <a:srgbClr val="222222"/>
                </a:solidFill>
                <a:effectLst/>
                <a:latin typeface="Calibri" panose="020F0502020204030204" pitchFamily="34" charset="0"/>
              </a:rPr>
              <a:t>They then went to the Digambar Jain Mandir, also known as the Urdu Mandir. A short walk helped them enrich their understanding of the multi-religious settlement in </a:t>
            </a:r>
            <a:r>
              <a:rPr lang="en-US" sz="2800" b="0" i="0" dirty="0" err="1">
                <a:solidFill>
                  <a:srgbClr val="222222"/>
                </a:solidFill>
                <a:effectLst/>
                <a:latin typeface="Calibri" panose="020F0502020204030204" pitchFamily="34" charset="0"/>
              </a:rPr>
              <a:t>Shahjahanabad</a:t>
            </a:r>
            <a:r>
              <a:rPr lang="en-US" sz="2800" b="0" i="0" dirty="0">
                <a:solidFill>
                  <a:srgbClr val="222222"/>
                </a:solidFill>
                <a:effectLst/>
                <a:latin typeface="Calibri" panose="020F0502020204030204" pitchFamily="34" charset="0"/>
              </a:rPr>
              <a:t>, to build values of co-existence and tolerance. </a:t>
            </a:r>
          </a:p>
          <a:p>
            <a:endParaRPr lang="en-US" sz="2800" dirty="0">
              <a:solidFill>
                <a:srgbClr val="222222"/>
              </a:solidFill>
              <a:latin typeface="Calibri" panose="020F0502020204030204" pitchFamily="34" charset="0"/>
            </a:endParaRPr>
          </a:p>
          <a:p>
            <a:r>
              <a:rPr lang="en-US" sz="2800" b="0" i="0" dirty="0">
                <a:solidFill>
                  <a:srgbClr val="222222"/>
                </a:solidFill>
                <a:effectLst/>
                <a:latin typeface="Calibri" panose="020F0502020204030204" pitchFamily="34" charset="0"/>
              </a:rPr>
              <a:t>Chandni Chowk offered them a clear juxtaposition of Indian architecture with the British one and students could make comparisons of the two. They were also able to observe firsthand examples of neo-classical architecture. </a:t>
            </a:r>
            <a:r>
              <a:rPr lang="en-US" sz="2800" b="0" i="0" dirty="0">
                <a:solidFill>
                  <a:srgbClr val="000000"/>
                </a:solidFill>
                <a:effectLst/>
                <a:latin typeface="Calibri" panose="020F0502020204030204" pitchFamily="34" charset="0"/>
              </a:rPr>
              <a:t>Students held a discussion around the role of money lenders and how it influenced </a:t>
            </a:r>
            <a:r>
              <a:rPr lang="en-US" sz="2800" b="0" i="0" dirty="0" err="1">
                <a:solidFill>
                  <a:srgbClr val="000000"/>
                </a:solidFill>
                <a:effectLst/>
                <a:latin typeface="Calibri" panose="020F0502020204030204" pitchFamily="34" charset="0"/>
              </a:rPr>
              <a:t>Shahjahanabad</a:t>
            </a:r>
            <a:r>
              <a:rPr lang="en-US" sz="2800" b="0" i="0" dirty="0">
                <a:solidFill>
                  <a:srgbClr val="000000"/>
                </a:solidFill>
                <a:effectLst/>
                <a:latin typeface="Calibri" panose="020F0502020204030204" pitchFamily="34" charset="0"/>
              </a:rPr>
              <a:t> post revolt, the creation of Imperial Bank of India and co-influence of JM Keynes. </a:t>
            </a:r>
            <a:endParaRPr lang="en-IN" sz="2800" dirty="0"/>
          </a:p>
        </p:txBody>
      </p:sp>
      <p:pic>
        <p:nvPicPr>
          <p:cNvPr id="16" name="Picture 15">
            <a:extLst>
              <a:ext uri="{FF2B5EF4-FFF2-40B4-BE49-F238E27FC236}">
                <a16:creationId xmlns:a16="http://schemas.microsoft.com/office/drawing/2014/main" id="{E3CF9B8D-C4BF-13C2-DEE3-D4F46555BCBD}"/>
              </a:ext>
            </a:extLst>
          </p:cNvPr>
          <p:cNvPicPr>
            <a:picLocks noChangeAspect="1"/>
          </p:cNvPicPr>
          <p:nvPr/>
        </p:nvPicPr>
        <p:blipFill>
          <a:blip r:embed="rId2"/>
          <a:stretch>
            <a:fillRect/>
          </a:stretch>
        </p:blipFill>
        <p:spPr>
          <a:xfrm>
            <a:off x="7763573" y="221379"/>
            <a:ext cx="4194210" cy="5592280"/>
          </a:xfrm>
          <a:prstGeom prst="rect">
            <a:avLst/>
          </a:prstGeom>
        </p:spPr>
      </p:pic>
      <p:sp>
        <p:nvSpPr>
          <p:cNvPr id="17" name="TextBox 16">
            <a:extLst>
              <a:ext uri="{FF2B5EF4-FFF2-40B4-BE49-F238E27FC236}">
                <a16:creationId xmlns:a16="http://schemas.microsoft.com/office/drawing/2014/main" id="{709331D9-BD22-538C-1951-54D249A76F1B}"/>
              </a:ext>
            </a:extLst>
          </p:cNvPr>
          <p:cNvSpPr txBox="1"/>
          <p:nvPr/>
        </p:nvSpPr>
        <p:spPr>
          <a:xfrm>
            <a:off x="7796470" y="5920330"/>
            <a:ext cx="4194210" cy="830997"/>
          </a:xfrm>
          <a:prstGeom prst="rect">
            <a:avLst/>
          </a:prstGeom>
          <a:noFill/>
        </p:spPr>
        <p:txBody>
          <a:bodyPr wrap="square" rtlCol="0">
            <a:spAutoFit/>
          </a:bodyPr>
          <a:lstStyle/>
          <a:p>
            <a:pPr algn="ctr"/>
            <a:r>
              <a:rPr lang="en-US" sz="2400" dirty="0"/>
              <a:t>Outside the </a:t>
            </a:r>
            <a:r>
              <a:rPr lang="en-US" sz="2400" dirty="0" err="1"/>
              <a:t>Shwetambar</a:t>
            </a:r>
            <a:r>
              <a:rPr lang="en-US" sz="2400" dirty="0"/>
              <a:t> Jain Mandir</a:t>
            </a:r>
            <a:endParaRPr lang="en-IN" sz="2400" dirty="0"/>
          </a:p>
        </p:txBody>
      </p:sp>
    </p:spTree>
    <p:extLst>
      <p:ext uri="{BB962C8B-B14F-4D97-AF65-F5344CB8AC3E}">
        <p14:creationId xmlns:p14="http://schemas.microsoft.com/office/powerpoint/2010/main" val="396993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4FB9-E339-9BE4-6270-BA101EF85C06}"/>
              </a:ext>
            </a:extLst>
          </p:cNvPr>
          <p:cNvSpPr>
            <a:spLocks noGrp="1"/>
          </p:cNvSpPr>
          <p:nvPr>
            <p:ph type="title"/>
          </p:nvPr>
        </p:nvSpPr>
        <p:spPr/>
        <p:txBody>
          <a:bodyPr/>
          <a:lstStyle/>
          <a:p>
            <a:endParaRPr lang="en-IN"/>
          </a:p>
        </p:txBody>
      </p:sp>
      <p:sp>
        <p:nvSpPr>
          <p:cNvPr id="5" name="Rectangle 4">
            <a:extLst>
              <a:ext uri="{FF2B5EF4-FFF2-40B4-BE49-F238E27FC236}">
                <a16:creationId xmlns:a16="http://schemas.microsoft.com/office/drawing/2014/main" id="{48FF57E9-C056-7825-59DA-1592C66F15CA}"/>
              </a:ext>
            </a:extLst>
          </p:cNvPr>
          <p:cNvSpPr/>
          <p:nvPr/>
        </p:nvSpPr>
        <p:spPr>
          <a:xfrm>
            <a:off x="0" y="0"/>
            <a:ext cx="12192000" cy="6857999"/>
          </a:xfrm>
          <a:prstGeom prst="rect">
            <a:avLst/>
          </a:prstGeom>
          <a:ln w="2603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pic>
        <p:nvPicPr>
          <p:cNvPr id="4" name="Content Placeholder 3">
            <a:extLst>
              <a:ext uri="{FF2B5EF4-FFF2-40B4-BE49-F238E27FC236}">
                <a16:creationId xmlns:a16="http://schemas.microsoft.com/office/drawing/2014/main" id="{3360A746-665E-795E-1D71-8FEACCA59CF3}"/>
              </a:ext>
            </a:extLst>
          </p:cNvPr>
          <p:cNvPicPr>
            <a:picLocks noGrp="1" noChangeAspect="1"/>
          </p:cNvPicPr>
          <p:nvPr>
            <p:ph idx="1"/>
          </p:nvPr>
        </p:nvPicPr>
        <p:blipFill>
          <a:blip r:embed="rId2"/>
          <a:stretch>
            <a:fillRect/>
          </a:stretch>
        </p:blipFill>
        <p:spPr>
          <a:xfrm>
            <a:off x="134754" y="105878"/>
            <a:ext cx="4981074" cy="6641432"/>
          </a:xfrm>
          <a:prstGeom prst="rect">
            <a:avLst/>
          </a:prstGeom>
        </p:spPr>
      </p:pic>
      <p:sp>
        <p:nvSpPr>
          <p:cNvPr id="3" name="TextBox 2">
            <a:extLst>
              <a:ext uri="{FF2B5EF4-FFF2-40B4-BE49-F238E27FC236}">
                <a16:creationId xmlns:a16="http://schemas.microsoft.com/office/drawing/2014/main" id="{E80A7EA3-6CC9-B216-92EF-7BA415420953}"/>
              </a:ext>
            </a:extLst>
          </p:cNvPr>
          <p:cNvSpPr txBox="1"/>
          <p:nvPr/>
        </p:nvSpPr>
        <p:spPr>
          <a:xfrm>
            <a:off x="5332396" y="286603"/>
            <a:ext cx="6535553" cy="6124754"/>
          </a:xfrm>
          <a:prstGeom prst="rect">
            <a:avLst/>
          </a:prstGeom>
          <a:noFill/>
        </p:spPr>
        <p:txBody>
          <a:bodyPr wrap="square" rtlCol="0">
            <a:spAutoFit/>
          </a:bodyPr>
          <a:lstStyle/>
          <a:p>
            <a:r>
              <a:rPr lang="en-US" sz="2800" b="0" i="0" dirty="0">
                <a:solidFill>
                  <a:srgbClr val="222222"/>
                </a:solidFill>
                <a:effectLst/>
                <a:latin typeface="Calibri" panose="020F0502020204030204" pitchFamily="34" charset="0"/>
              </a:rPr>
              <a:t>An interesting conversation </a:t>
            </a:r>
            <a:r>
              <a:rPr lang="en-US" sz="2800" b="0" i="0" dirty="0">
                <a:solidFill>
                  <a:srgbClr val="000000"/>
                </a:solidFill>
                <a:effectLst/>
                <a:latin typeface="Calibri" panose="020F0502020204030204" pitchFamily="34" charset="0"/>
              </a:rPr>
              <a:t>about Begum </a:t>
            </a:r>
            <a:r>
              <a:rPr lang="en-US" sz="2800" b="0" i="0" dirty="0" err="1">
                <a:solidFill>
                  <a:srgbClr val="000000"/>
                </a:solidFill>
                <a:effectLst/>
                <a:latin typeface="Calibri" panose="020F0502020204030204" pitchFamily="34" charset="0"/>
              </a:rPr>
              <a:t>Samru</a:t>
            </a:r>
            <a:r>
              <a:rPr lang="en-US" sz="2800" b="0" i="0" dirty="0">
                <a:solidFill>
                  <a:srgbClr val="000000"/>
                </a:solidFill>
                <a:effectLst/>
                <a:latin typeface="Calibri" panose="020F0502020204030204" pitchFamily="34" charset="0"/>
              </a:rPr>
              <a:t> and her son (David </a:t>
            </a:r>
            <a:r>
              <a:rPr lang="en-US" sz="2800" b="0" i="0" dirty="0" err="1">
                <a:solidFill>
                  <a:srgbClr val="000000"/>
                </a:solidFill>
                <a:effectLst/>
                <a:latin typeface="Calibri" panose="020F0502020204030204" pitchFamily="34" charset="0"/>
              </a:rPr>
              <a:t>Ochterlony</a:t>
            </a:r>
            <a:r>
              <a:rPr lang="en-US" sz="2800" b="0" i="0" dirty="0">
                <a:solidFill>
                  <a:srgbClr val="000000"/>
                </a:solidFill>
                <a:effectLst/>
                <a:latin typeface="Calibri" panose="020F0502020204030204" pitchFamily="34" charset="0"/>
              </a:rPr>
              <a:t>) led to exploration of how the British could also be obsessed with the Mughals whilst calling themselves superior. </a:t>
            </a:r>
            <a:r>
              <a:rPr lang="en-US" sz="2800" b="0" i="0" dirty="0">
                <a:solidFill>
                  <a:srgbClr val="222222"/>
                </a:solidFill>
                <a:effectLst/>
                <a:latin typeface="Calibri" panose="020F0502020204030204" pitchFamily="34" charset="0"/>
              </a:rPr>
              <a:t>Residential spaces at </a:t>
            </a:r>
            <a:r>
              <a:rPr lang="en-US" sz="2800" b="0" i="0" dirty="0" err="1">
                <a:solidFill>
                  <a:srgbClr val="222222"/>
                </a:solidFill>
                <a:effectLst/>
                <a:latin typeface="Calibri" panose="020F0502020204030204" pitchFamily="34" charset="0"/>
              </a:rPr>
              <a:t>Naughara</a:t>
            </a:r>
            <a:r>
              <a:rPr lang="en-US" sz="2800" b="0" i="0" dirty="0">
                <a:solidFill>
                  <a:srgbClr val="222222"/>
                </a:solidFill>
                <a:effectLst/>
                <a:latin typeface="Calibri" panose="020F0502020204030204" pitchFamily="34" charset="0"/>
              </a:rPr>
              <a:t> Chowk presented them with specimens of domestic architecture of the time. Breakfast was an exploration of </a:t>
            </a:r>
            <a:r>
              <a:rPr lang="en-US" sz="2800" b="0" i="0" dirty="0" err="1">
                <a:solidFill>
                  <a:srgbClr val="222222"/>
                </a:solidFill>
                <a:effectLst/>
                <a:latin typeface="Calibri" panose="020F0502020204030204" pitchFamily="34" charset="0"/>
              </a:rPr>
              <a:t>Parathe</a:t>
            </a:r>
            <a:r>
              <a:rPr lang="en-US" sz="2800" b="0" i="0" dirty="0">
                <a:solidFill>
                  <a:srgbClr val="222222"/>
                </a:solidFill>
                <a:effectLst/>
                <a:latin typeface="Calibri" panose="020F0502020204030204" pitchFamily="34" charset="0"/>
              </a:rPr>
              <a:t> </a:t>
            </a:r>
            <a:r>
              <a:rPr lang="en-US" sz="2800" b="0" i="0" dirty="0" err="1">
                <a:solidFill>
                  <a:srgbClr val="222222"/>
                </a:solidFill>
                <a:effectLst/>
                <a:latin typeface="Calibri" panose="020F0502020204030204" pitchFamily="34" charset="0"/>
              </a:rPr>
              <a:t>Wali</a:t>
            </a:r>
            <a:r>
              <a:rPr lang="en-US" sz="2800" b="0" i="0" dirty="0">
                <a:solidFill>
                  <a:srgbClr val="222222"/>
                </a:solidFill>
                <a:effectLst/>
                <a:latin typeface="Calibri" panose="020F0502020204030204" pitchFamily="34" charset="0"/>
              </a:rPr>
              <a:t> </a:t>
            </a:r>
            <a:r>
              <a:rPr lang="en-US" sz="2800" b="0" i="0" dirty="0" err="1">
                <a:solidFill>
                  <a:srgbClr val="222222"/>
                </a:solidFill>
                <a:effectLst/>
                <a:latin typeface="Calibri" panose="020F0502020204030204" pitchFamily="34" charset="0"/>
              </a:rPr>
              <a:t>Gali</a:t>
            </a:r>
            <a:r>
              <a:rPr lang="en-US" sz="2800" b="0" i="0" dirty="0">
                <a:solidFill>
                  <a:srgbClr val="222222"/>
                </a:solidFill>
                <a:effectLst/>
                <a:latin typeface="Calibri" panose="020F0502020204030204" pitchFamily="34" charset="0"/>
              </a:rPr>
              <a:t>. </a:t>
            </a:r>
          </a:p>
          <a:p>
            <a:r>
              <a:rPr lang="en-US" sz="2800" b="0" i="0" dirty="0">
                <a:solidFill>
                  <a:srgbClr val="222222"/>
                </a:solidFill>
                <a:effectLst/>
                <a:latin typeface="Calibri" panose="020F0502020204030204" pitchFamily="34" charset="0"/>
              </a:rPr>
              <a:t>The cohort has now moved to Connaught Place where, after lunch, the focus will be on British planning and architecture as a method of establishing their impact on an otherwise Mughal city. </a:t>
            </a:r>
            <a:endParaRPr lang="en-IN" sz="2800" dirty="0"/>
          </a:p>
        </p:txBody>
      </p:sp>
    </p:spTree>
    <p:extLst>
      <p:ext uri="{BB962C8B-B14F-4D97-AF65-F5344CB8AC3E}">
        <p14:creationId xmlns:p14="http://schemas.microsoft.com/office/powerpoint/2010/main" val="415029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534563-64A6-8F07-71B2-E5520575DFB3}"/>
              </a:ext>
            </a:extLst>
          </p:cNvPr>
          <p:cNvSpPr/>
          <p:nvPr/>
        </p:nvSpPr>
        <p:spPr>
          <a:xfrm>
            <a:off x="0" y="0"/>
            <a:ext cx="12192000" cy="6857999"/>
          </a:xfrm>
          <a:prstGeom prst="rect">
            <a:avLst/>
          </a:prstGeom>
          <a:ln w="2603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pic>
        <p:nvPicPr>
          <p:cNvPr id="3" name="Picture 2">
            <a:extLst>
              <a:ext uri="{FF2B5EF4-FFF2-40B4-BE49-F238E27FC236}">
                <a16:creationId xmlns:a16="http://schemas.microsoft.com/office/drawing/2014/main" id="{3F89BFB0-1EB5-F512-6EFA-EFA9C74A9E49}"/>
              </a:ext>
            </a:extLst>
          </p:cNvPr>
          <p:cNvPicPr>
            <a:picLocks noChangeAspect="1"/>
          </p:cNvPicPr>
          <p:nvPr/>
        </p:nvPicPr>
        <p:blipFill rotWithShape="1">
          <a:blip r:embed="rId2"/>
          <a:srcRect l="4704" r="8683"/>
          <a:stretch/>
        </p:blipFill>
        <p:spPr>
          <a:xfrm>
            <a:off x="4427621" y="145135"/>
            <a:ext cx="7584707" cy="6567728"/>
          </a:xfrm>
          <a:prstGeom prst="rect">
            <a:avLst/>
          </a:prstGeom>
        </p:spPr>
      </p:pic>
      <p:sp>
        <p:nvSpPr>
          <p:cNvPr id="2" name="TextBox 1">
            <a:extLst>
              <a:ext uri="{FF2B5EF4-FFF2-40B4-BE49-F238E27FC236}">
                <a16:creationId xmlns:a16="http://schemas.microsoft.com/office/drawing/2014/main" id="{D07FEC64-CF9D-5A6A-8DCA-B8CE93980E01}"/>
              </a:ext>
            </a:extLst>
          </p:cNvPr>
          <p:cNvSpPr txBox="1"/>
          <p:nvPr/>
        </p:nvSpPr>
        <p:spPr>
          <a:xfrm>
            <a:off x="211756" y="164387"/>
            <a:ext cx="4004109" cy="6555641"/>
          </a:xfrm>
          <a:prstGeom prst="rect">
            <a:avLst/>
          </a:prstGeom>
          <a:noFill/>
        </p:spPr>
        <p:txBody>
          <a:bodyPr wrap="square" rtlCol="0">
            <a:spAutoFit/>
          </a:bodyPr>
          <a:lstStyle/>
          <a:p>
            <a:r>
              <a:rPr lang="en-US" sz="2800" b="0" i="0" dirty="0">
                <a:solidFill>
                  <a:srgbClr val="222222"/>
                </a:solidFill>
                <a:effectLst/>
                <a:latin typeface="Calibri" panose="020F0502020204030204" pitchFamily="34" charset="0"/>
              </a:rPr>
              <a:t>This will segue into discussions around the British plans to quell future revolts or rebellions. They will also simultaneously consider the continuity and change of food culture from the times of </a:t>
            </a:r>
            <a:r>
              <a:rPr lang="en-US" sz="2800" b="0" i="0" dirty="0" err="1">
                <a:solidFill>
                  <a:srgbClr val="222222"/>
                </a:solidFill>
                <a:effectLst/>
                <a:latin typeface="Calibri" panose="020F0502020204030204" pitchFamily="34" charset="0"/>
              </a:rPr>
              <a:t>Shahjahanabad</a:t>
            </a:r>
            <a:r>
              <a:rPr lang="en-US" sz="2800" b="0" i="0" dirty="0">
                <a:solidFill>
                  <a:srgbClr val="222222"/>
                </a:solidFill>
                <a:effectLst/>
                <a:latin typeface="Calibri" panose="020F0502020204030204" pitchFamily="34" charset="0"/>
              </a:rPr>
              <a:t>. A comparison of the two seats of power- Red Fort and </a:t>
            </a:r>
            <a:r>
              <a:rPr lang="en-US" sz="2800" b="0" i="0" dirty="0" err="1">
                <a:solidFill>
                  <a:srgbClr val="222222"/>
                </a:solidFill>
                <a:effectLst/>
                <a:latin typeface="Calibri" panose="020F0502020204030204" pitchFamily="34" charset="0"/>
              </a:rPr>
              <a:t>Rashtrapati</a:t>
            </a:r>
            <a:r>
              <a:rPr lang="en-US" sz="2800" b="0" i="0" dirty="0">
                <a:solidFill>
                  <a:srgbClr val="222222"/>
                </a:solidFill>
                <a:effectLst/>
                <a:latin typeface="Calibri" panose="020F0502020204030204" pitchFamily="34" charset="0"/>
              </a:rPr>
              <a:t> Bhavan will be done once the students move to Raisina Hill and India Gate. </a:t>
            </a:r>
            <a:endParaRPr lang="en-IN" sz="2800" dirty="0"/>
          </a:p>
        </p:txBody>
      </p:sp>
    </p:spTree>
    <p:extLst>
      <p:ext uri="{BB962C8B-B14F-4D97-AF65-F5344CB8AC3E}">
        <p14:creationId xmlns:p14="http://schemas.microsoft.com/office/powerpoint/2010/main" val="407808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73D57D2-4F47-7761-4CFF-0C2100DF3334}"/>
              </a:ext>
            </a:extLst>
          </p:cNvPr>
          <p:cNvSpPr/>
          <p:nvPr/>
        </p:nvSpPr>
        <p:spPr>
          <a:xfrm>
            <a:off x="0" y="0"/>
            <a:ext cx="12192000" cy="6857999"/>
          </a:xfrm>
          <a:prstGeom prst="rect">
            <a:avLst/>
          </a:prstGeom>
          <a:ln w="260350"/>
        </p:spPr>
        <p:style>
          <a:lnRef idx="2">
            <a:schemeClr val="accent6"/>
          </a:lnRef>
          <a:fillRef idx="1">
            <a:schemeClr val="lt1"/>
          </a:fillRef>
          <a:effectRef idx="0">
            <a:schemeClr val="accent6"/>
          </a:effectRef>
          <a:fontRef idx="minor">
            <a:schemeClr val="dk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3" name="Content Placeholder 2">
            <a:extLst>
              <a:ext uri="{FF2B5EF4-FFF2-40B4-BE49-F238E27FC236}">
                <a16:creationId xmlns:a16="http://schemas.microsoft.com/office/drawing/2014/main" id="{BBF9DB91-68DA-56B2-6489-E574CE299F73}"/>
              </a:ext>
            </a:extLst>
          </p:cNvPr>
          <p:cNvSpPr>
            <a:spLocks noGrp="1"/>
          </p:cNvSpPr>
          <p:nvPr>
            <p:ph idx="1"/>
          </p:nvPr>
        </p:nvSpPr>
        <p:spPr>
          <a:xfrm>
            <a:off x="9111917" y="105877"/>
            <a:ext cx="2945329" cy="4436978"/>
          </a:xfrm>
        </p:spPr>
        <p:txBody>
          <a:bodyPr>
            <a:noAutofit/>
          </a:bodyPr>
          <a:lstStyle/>
          <a:p>
            <a:r>
              <a:rPr lang="en-US" sz="2800" b="0" i="0" dirty="0">
                <a:solidFill>
                  <a:srgbClr val="222222"/>
                </a:solidFill>
                <a:effectLst/>
                <a:latin typeface="Calibri" panose="020F0502020204030204" pitchFamily="34" charset="0"/>
              </a:rPr>
              <a:t>The students are participating well in the interesting conversations with relevance to their lived reality of Delhi. After a closing circle and refreshments, they will leave for school at 4:30 pm. We will update you about the exact time of arrival.</a:t>
            </a:r>
            <a:endParaRPr lang="en-IN" sz="2800" dirty="0"/>
          </a:p>
        </p:txBody>
      </p:sp>
      <p:pic>
        <p:nvPicPr>
          <p:cNvPr id="9" name="Picture 8">
            <a:extLst>
              <a:ext uri="{FF2B5EF4-FFF2-40B4-BE49-F238E27FC236}">
                <a16:creationId xmlns:a16="http://schemas.microsoft.com/office/drawing/2014/main" id="{91D7013B-857C-FDAC-A0B9-F4054B77ADE5}"/>
              </a:ext>
            </a:extLst>
          </p:cNvPr>
          <p:cNvPicPr>
            <a:picLocks noChangeAspect="1"/>
          </p:cNvPicPr>
          <p:nvPr/>
        </p:nvPicPr>
        <p:blipFill>
          <a:blip r:embed="rId2"/>
          <a:stretch>
            <a:fillRect/>
          </a:stretch>
        </p:blipFill>
        <p:spPr>
          <a:xfrm>
            <a:off x="134754" y="105877"/>
            <a:ext cx="8842409" cy="6631807"/>
          </a:xfrm>
          <a:prstGeom prst="rect">
            <a:avLst/>
          </a:prstGeom>
        </p:spPr>
      </p:pic>
    </p:spTree>
    <p:extLst>
      <p:ext uri="{BB962C8B-B14F-4D97-AF65-F5344CB8AC3E}">
        <p14:creationId xmlns:p14="http://schemas.microsoft.com/office/powerpoint/2010/main" val="2212396083"/>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{6F663A6A-CF0A-4B7A-825D-9E45F66C2224}tf33845126_win32</Template>
  <TotalTime>1176</TotalTime>
  <Words>377</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Bookman Old Style</vt:lpstr>
      <vt:lpstr>Calibri</vt:lpstr>
      <vt:lpstr>Franklin Gothic Book</vt:lpstr>
      <vt:lpstr>1_RetrospectVTI</vt:lpstr>
      <vt:lpstr>Khoj Newsletter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Khoj Newsletter</dc:title>
  <dc:creator>poonam nagpal</dc:creator>
  <cp:lastModifiedBy>poonam nagpal</cp:lastModifiedBy>
  <cp:revision>11</cp:revision>
  <dcterms:created xsi:type="dcterms:W3CDTF">2022-09-22T06:36:45Z</dcterms:created>
  <dcterms:modified xsi:type="dcterms:W3CDTF">2022-11-03T08:14:53Z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